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71" r:id="rId3"/>
    <p:sldId id="272" r:id="rId4"/>
    <p:sldId id="258" r:id="rId5"/>
    <p:sldId id="273" r:id="rId6"/>
    <p:sldId id="263" r:id="rId7"/>
    <p:sldId id="276" r:id="rId8"/>
    <p:sldId id="27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F05BB"/>
    <a:srgbClr val="1ED033"/>
    <a:srgbClr val="D31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468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193-FCE2-4479-BFFF-5FE0A56C1A6B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CA1-B368-4BA8-90EB-FC66CBD50688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986-4A69-47A4-89D2-9FB68BE97A59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ACA0-24B5-4275-9335-D188AC7D4A25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434-ED64-43DF-8ECB-73149D252F9E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4D6-FB48-40D4-9FE3-9C8FC5EE5745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6179-1089-4CB8-9792-76890A6D475F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A16-F63E-4118-B435-9E6C30DB2647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6A6-6E1D-44EA-AC87-AF54781D9D25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FE5-7D16-4322-AC62-B13326B17906}" type="datetime1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elcome_arrow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2049228" cy="1905001"/>
          </a:xfrm>
          <a:prstGeom prst="rect">
            <a:avLst/>
          </a:prstGeom>
          <a:noFill/>
        </p:spPr>
      </p:pic>
      <p:pic>
        <p:nvPicPr>
          <p:cNvPr id="206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1159" y="1"/>
            <a:ext cx="1442839" cy="1219199"/>
          </a:xfrm>
          <a:prstGeom prst="rect">
            <a:avLst/>
          </a:prstGeom>
          <a:noFill/>
        </p:spPr>
      </p:pic>
      <p:pic>
        <p:nvPicPr>
          <p:cNvPr id="2065" name="Picture 1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066800"/>
            <a:ext cx="1795882" cy="1833372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524000" y="31242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Times New Roman"/>
              </a:rPr>
              <a:t>TIN HỌC</a:t>
            </a:r>
          </a:p>
          <a:p>
            <a:pPr algn="ctr"/>
            <a:r>
              <a:rPr lang="en-US" sz="5400" b="1" kern="10" err="1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Times New Roman"/>
              </a:rPr>
              <a:t>Lớp</a:t>
            </a:r>
            <a:r>
              <a:rPr lang="en-US" sz="54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5400" b="1" kern="1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cs typeface="Times New Roman"/>
              </a:rPr>
              <a:t>3 </a:t>
            </a:r>
            <a:endParaRPr lang="en-US" sz="5400" b="1" kern="10">
              <a:ln w="9525">
                <a:round/>
                <a:headEnd/>
                <a:tailEnd/>
              </a:ln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2057400" y="50292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err="1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b="1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i="1" smtClean="0">
                <a:solidFill>
                  <a:schemeClr val="accent2">
                    <a:lumMod val="50000"/>
                  </a:schemeClr>
                </a:solidFill>
              </a:rPr>
              <a:t>viên: </a:t>
            </a:r>
            <a:r>
              <a:rPr lang="en-US" sz="2800" b="1" i="1" smtClean="0">
                <a:solidFill>
                  <a:schemeClr val="accent2">
                    <a:lumMod val="50000"/>
                  </a:schemeClr>
                </a:solidFill>
              </a:rPr>
              <a:t>Nguyễn Thị Hữu</a:t>
            </a:r>
            <a:endParaRPr lang="en-US" sz="2800" b="1" i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" name="Picture 15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5687325" y="3401324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5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-3401326" y="3401328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785118"/>
            <a:ext cx="9144000" cy="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4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yêu cầu 4. Đóng thư mục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-   Nháy chuột vào nút lệnh điều khiển màu đỏ ở góc trên bên phải cửa sổ thư mục để đóng thư mục  </a:t>
            </a:r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667000"/>
            <a:ext cx="6248400" cy="39846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0" y="4038600"/>
            <a:ext cx="2286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</a:rPr>
              <a:t>Nút lệnh đóng cửa sổ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6324600" y="2819400"/>
            <a:ext cx="16764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7216"/>
            <a:ext cx="3505200" cy="58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1600200"/>
            <a:ext cx="4791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8382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Yêu cầu 5. Xóa thư mục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47244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Các thao tác xóa thư mục: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B1. Nháy phải chuột vào thư mục muốn xóa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 B2. Chọn Delete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B3. Chọn Yes để xóa</a:t>
            </a:r>
          </a:p>
          <a:p>
            <a:endParaRPr lang="en-US" sz="2800" smtClean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943600"/>
            <a:ext cx="2819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34290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5334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Thực hành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41148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Thực hiện lần lượt các thao tác:</a:t>
            </a:r>
          </a:p>
          <a:p>
            <a:r>
              <a:rPr lang="en-US" sz="2600" smtClean="0">
                <a:solidFill>
                  <a:srgbClr val="0070C0"/>
                </a:solidFill>
              </a:rPr>
              <a:t>Tạo thư mục LOP 3C</a:t>
            </a:r>
          </a:p>
          <a:p>
            <a:r>
              <a:rPr lang="en-US" sz="2600" smtClean="0">
                <a:solidFill>
                  <a:srgbClr val="0070C0"/>
                </a:solidFill>
              </a:rPr>
              <a:t>Mở thư mục LOP 3C</a:t>
            </a:r>
          </a:p>
          <a:p>
            <a:r>
              <a:rPr lang="en-US" sz="2600" smtClean="0">
                <a:solidFill>
                  <a:srgbClr val="0070C0"/>
                </a:solidFill>
              </a:rPr>
              <a:t>Tạo thư mục AN</a:t>
            </a:r>
          </a:p>
          <a:p>
            <a:r>
              <a:rPr lang="en-US" sz="2600" smtClean="0">
                <a:solidFill>
                  <a:srgbClr val="0070C0"/>
                </a:solidFill>
              </a:rPr>
              <a:t>Tạo thư mục BINH</a:t>
            </a:r>
          </a:p>
          <a:p>
            <a:r>
              <a:rPr lang="en-US" sz="2600" smtClean="0">
                <a:solidFill>
                  <a:srgbClr val="0070C0"/>
                </a:solidFill>
              </a:rPr>
              <a:t>Tạo thư mục KHIEM</a:t>
            </a:r>
          </a:p>
          <a:p>
            <a:r>
              <a:rPr lang="en-US" sz="2600" smtClean="0">
                <a:solidFill>
                  <a:srgbClr val="0070C0"/>
                </a:solidFill>
              </a:rPr>
              <a:t>Đóng thư mục LOP 3C</a:t>
            </a:r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676400"/>
            <a:ext cx="5301407" cy="4067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10668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Ghi nhớ</a:t>
            </a:r>
            <a:br>
              <a:rPr lang="en-US" sz="3200" u="sng" smtClean="0">
                <a:solidFill>
                  <a:srgbClr val="FF0000"/>
                </a:solidFill>
              </a:rPr>
            </a:b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8915400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smtClean="0">
                <a:solidFill>
                  <a:srgbClr val="0070C0"/>
                </a:solidFill>
              </a:rPr>
              <a:t>Thư mục là nơi lưu trữ thông tin trên máy tính,trong thư mục có thể có nhiều thư mục con khác nhau</a:t>
            </a:r>
          </a:p>
          <a:p>
            <a:pPr>
              <a:buFont typeface="Wingdings" pitchFamily="2" charset="2"/>
              <a:buChar char="v"/>
            </a:pPr>
            <a:r>
              <a:rPr lang="en-US" sz="2800" smtClean="0">
                <a:solidFill>
                  <a:srgbClr val="0070C0"/>
                </a:solidFill>
              </a:rPr>
              <a:t>Việc tổ chức các thư mục trong máy tính hợp lý sẽ giúp em lưu trữ, tìm kiếm thông tin dễ dàng và nhanh chóng</a:t>
            </a:r>
            <a:endParaRPr lang="en-US" sz="26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2049228" cy="1905001"/>
          </a:xfrm>
          <a:prstGeom prst="rect">
            <a:avLst/>
          </a:prstGeom>
          <a:noFill/>
        </p:spPr>
      </p:pic>
      <p:pic>
        <p:nvPicPr>
          <p:cNvPr id="206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159" y="1"/>
            <a:ext cx="1442839" cy="1219199"/>
          </a:xfrm>
          <a:prstGeom prst="rect">
            <a:avLst/>
          </a:prstGeom>
          <a:noFill/>
        </p:spPr>
      </p:pic>
      <p:pic>
        <p:nvPicPr>
          <p:cNvPr id="2065" name="Picture 1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066800"/>
            <a:ext cx="1795882" cy="1833372"/>
          </a:xfrm>
          <a:prstGeom prst="rect">
            <a:avLst/>
          </a:prstGeom>
          <a:noFill/>
        </p:spPr>
      </p:pic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2209800" y="31242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15" descr="Picture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V="1">
            <a:off x="5687325" y="3401324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5" descr="Picture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V="1">
            <a:off x="-3401326" y="3401328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Picture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6785118"/>
            <a:ext cx="9144000" cy="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4" descr="Picture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4" name="Content Placeholder 23" descr="ung-dung-thiet-bi-ma-vach-vao-thu-v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495799" cy="2531135"/>
          </a:xfrm>
        </p:spPr>
      </p:pic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09600" y="0"/>
            <a:ext cx="7334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 sat tranh trả lời câu hỏi</a:t>
            </a:r>
            <a:endParaRPr lang="en-US" sz="4000" b="1" cap="none" spc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10668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thấy sách trong thư viện sắp xếp như thế nào?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057400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 được xếp theo từng loại ở từng ngăn trên kệ sách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581400"/>
            <a:ext cx="6006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Dễ dàng tìm kiếm và quản lí sách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4343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Vậy làm sao để chúng ta dễ dàng quản lí và sử dụng các tài liệu có trong máy tính?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2049228" cy="1905001"/>
          </a:xfrm>
          <a:prstGeom prst="rect">
            <a:avLst/>
          </a:prstGeom>
          <a:noFill/>
        </p:spPr>
      </p:pic>
      <p:pic>
        <p:nvPicPr>
          <p:cNvPr id="206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159" y="1"/>
            <a:ext cx="1442839" cy="1219199"/>
          </a:xfrm>
          <a:prstGeom prst="rect">
            <a:avLst/>
          </a:prstGeom>
          <a:noFill/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371600" y="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err="1">
                <a:solidFill>
                  <a:srgbClr val="0000FF"/>
                </a:solidFill>
              </a:rPr>
              <a:t>Thứ</a:t>
            </a:r>
            <a:r>
              <a:rPr lang="en-US" altLang="vi-VN" sz="2400" b="1">
                <a:solidFill>
                  <a:srgbClr val="0000FF"/>
                </a:solidFill>
              </a:rPr>
              <a:t> </a:t>
            </a:r>
            <a:r>
              <a:rPr lang="en-US" altLang="vi-VN" sz="2400" b="1" smtClean="0">
                <a:solidFill>
                  <a:srgbClr val="0000FF"/>
                </a:solidFill>
              </a:rPr>
              <a:t>tư ngày 17 tháng 10 </a:t>
            </a:r>
            <a:r>
              <a:rPr lang="en-US" altLang="vi-VN" sz="2400" b="1" dirty="0" err="1">
                <a:solidFill>
                  <a:srgbClr val="0000FF"/>
                </a:solidFill>
              </a:rPr>
              <a:t>năm</a:t>
            </a:r>
            <a:r>
              <a:rPr lang="en-US" altLang="vi-VN" sz="2400" b="1" dirty="0">
                <a:solidFill>
                  <a:srgbClr val="0000FF"/>
                </a:solidFill>
              </a:rPr>
              <a:t> 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726" y="3581400"/>
            <a:ext cx="8391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</a:t>
            </a:r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 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 TIẾT)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Capture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914400"/>
            <a:ext cx="1905266" cy="24577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Mục tiêu: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- 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thư mục, thư mục con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Thực hiện các thao tác: tạo mới. mở, đóng, xóa thư mục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Biết cách và có ý thức sắp xếp khoa học, hợp lí các thư mục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6858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A. Hoạt động cơ bản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0" y="2332037"/>
            <a:ext cx="8686800" cy="4525963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Thư mục là nơi lưu trữ thông tin trên máy tính</a:t>
            </a:r>
          </a:p>
          <a:p>
            <a:r>
              <a:rPr lang="en-US" smtClean="0">
                <a:solidFill>
                  <a:srgbClr val="0070C0"/>
                </a:solidFill>
              </a:rPr>
              <a:t>Trong mỗi thư mục có thể chứa nhiều thư mục con khác nhau</a:t>
            </a:r>
          </a:p>
          <a:p>
            <a:pPr>
              <a:buNone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0" y="16764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Yêu</a:t>
            </a:r>
            <a:r>
              <a:rPr kumimoji="0" lang="en-US" sz="3200" b="1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cầu 1: Tìm hiểu về thư mục</a:t>
            </a:r>
            <a:endParaRPr kumimoji="0" lang="en-US" sz="3200" b="1" i="0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1066800"/>
            <a:ext cx="3886200" cy="7620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Yêu câu 2. Tạo thư mục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pic>
        <p:nvPicPr>
          <p:cNvPr id="10" name="Picture 9" descr="Captu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893" y="1295400"/>
            <a:ext cx="52418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038600" y="3276600"/>
            <a:ext cx="51054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981200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Cặp nào được chọn?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8194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mtClean="0"/>
              <a:t>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New/Folder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838200"/>
            <a:ext cx="3581399" cy="34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Capture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52418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971800"/>
            <a:ext cx="52578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2819400"/>
            <a:ext cx="38862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5410200" y="2895600"/>
            <a:ext cx="3733800" cy="3962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bước tạo thư mục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B1: Nháy </a:t>
            </a:r>
            <a:r>
              <a:rPr lang="en-US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chuột trên màn hình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B2: Chọn New =&gt; Chọn Folder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B3: Nhập tên thư mục, nhấn Enter</a:t>
            </a:r>
          </a:p>
          <a:p>
            <a:pPr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076700" y="3619500"/>
            <a:ext cx="3886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828800" y="1600200"/>
            <a:ext cx="3733800" cy="251460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971800" y="3124200"/>
            <a:ext cx="2590800" cy="205740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724400" cy="322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362200"/>
            <a:ext cx="4953000" cy="3756050"/>
          </a:xfrm>
          <a:prstGeom prst="rect">
            <a:avLst/>
          </a:prstGeom>
        </p:spPr>
      </p:pic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818864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Yêu cầu 3. Mở thư mục</a:t>
            </a:r>
            <a:endParaRPr lang="en-US" sz="3200" u="sng">
              <a:solidFill>
                <a:srgbClr val="FF0000"/>
              </a:solidFill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29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smtClean="0">
                <a:solidFill>
                  <a:srgbClr val="0070C0"/>
                </a:solidFill>
              </a:rPr>
              <a:t>Các thao tác mở thư mục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B1. Nháy </a:t>
            </a:r>
            <a:r>
              <a:rPr lang="en-US" sz="2800" err="1" smtClean="0">
                <a:solidFill>
                  <a:srgbClr val="0070C0"/>
                </a:solidFill>
              </a:rPr>
              <a:t>phải</a:t>
            </a:r>
            <a:r>
              <a:rPr lang="en-US" sz="2800" smtClean="0">
                <a:solidFill>
                  <a:srgbClr val="0070C0"/>
                </a:solidFill>
              </a:rPr>
              <a:t> chuột vào thư mục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</a:rPr>
              <a:t>B2. Chọn Open, =&gt; cửa sổ thư mục xuất hiện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29600" y="2286000"/>
            <a:ext cx="9144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1371600"/>
            <a:ext cx="44326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</a:rPr>
              <a:t>Các nút lệnh điều khiển cửa sổ</a:t>
            </a: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16200000" flipH="1">
            <a:off x="7244489" y="1300888"/>
            <a:ext cx="528935" cy="15936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81600" y="2971800"/>
            <a:ext cx="3657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48000" y="2438400"/>
            <a:ext cx="1676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52800" y="3124200"/>
            <a:ext cx="2286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461</Words>
  <Application>Microsoft Office PowerPoint</Application>
  <PresentationFormat>On-screen Show (4:3)</PresentationFormat>
  <Paragraphs>62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Mục tiêu:</vt:lpstr>
      <vt:lpstr>A. Hoạt động cơ bản</vt:lpstr>
      <vt:lpstr>Yêu câu 2. Tạo thư mục</vt:lpstr>
      <vt:lpstr>PowerPoint Presentation</vt:lpstr>
      <vt:lpstr>Yêu cầu 3. Mở thư mục</vt:lpstr>
      <vt:lpstr>yêu cầu 4. Đóng thư mục</vt:lpstr>
      <vt:lpstr>Yêu cầu 5. Xóa thư mục</vt:lpstr>
      <vt:lpstr>Thực hành</vt:lpstr>
      <vt:lpstr>Ghi nhớ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172</cp:revision>
  <dcterms:created xsi:type="dcterms:W3CDTF">2017-09-12T01:40:07Z</dcterms:created>
  <dcterms:modified xsi:type="dcterms:W3CDTF">2020-10-16T08:52:55Z</dcterms:modified>
</cp:coreProperties>
</file>